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66" r:id="rId4"/>
    <p:sldId id="259" r:id="rId5"/>
    <p:sldId id="261" r:id="rId6"/>
    <p:sldId id="263" r:id="rId7"/>
    <p:sldId id="268" r:id="rId8"/>
    <p:sldId id="267"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6" d="100"/>
          <a:sy n="136" d="100"/>
        </p:scale>
        <p:origin x="-1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17/11/16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17/11/16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17/11/16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17/11/16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rxlist.com/nabi-hb-drug/side-effects-interactions.htm" TargetMode="External"/><Relationship Id="rId4" Type="http://schemas.openxmlformats.org/officeDocument/2006/relationships/hyperlink" Target="http://www.drugbank.ca/drugs/DB05276" TargetMode="External"/><Relationship Id="rId1" Type="http://schemas.openxmlformats.org/officeDocument/2006/relationships/slideLayout" Target="../slideLayouts/slideLayout6.xml"/><Relationship Id="rId2" Type="http://schemas.openxmlformats.org/officeDocument/2006/relationships/hyperlink" Target="http://www.rxlist.com/hepagam-b-drug/side-effects-interactions.ht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r>
              <a:rPr lang="en-US" sz="5000" dirty="0">
                <a:solidFill>
                  <a:srgbClr val="2F2B20"/>
                </a:solidFill>
                <a:latin typeface="Cambria"/>
              </a:rPr>
              <a:t>Hepatitis B immune globulin </a:t>
            </a:r>
            <a:endParaRPr sz="5000" dirty="0"/>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smtClean="0">
                <a:solidFill>
                  <a:srgbClr val="2F2B20"/>
                </a:solidFill>
                <a:latin typeface="Times New Roman"/>
              </a:rPr>
              <a:t>DB05276 </a:t>
            </a:r>
            <a:endParaRPr dirty="0"/>
          </a:p>
        </p:txBody>
      </p:sp>
    </p:spTree>
    <p:extLst>
      <p:ext uri="{BB962C8B-B14F-4D97-AF65-F5344CB8AC3E}">
        <p14:creationId xmlns:p14="http://schemas.microsoft.com/office/powerpoint/2010/main" val="3662903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sz="2400" dirty="0">
                <a:solidFill>
                  <a:srgbClr val="2F2B20"/>
                </a:solidFill>
                <a:latin typeface="Times New Roman"/>
              </a:rPr>
              <a:t>
</a:t>
            </a:r>
            <a:r>
              <a:rPr lang="en-US" dirty="0">
                <a:hlinkClick r:id="rId2"/>
              </a:rPr>
              <a:t>http://www.rxlist.com/hepagam-b-drug/side-effects-</a:t>
            </a:r>
            <a:r>
              <a:rPr lang="en-US" dirty="0" smtClean="0">
                <a:hlinkClick r:id="rId2"/>
              </a:rPr>
              <a:t>interactions.htm</a:t>
            </a:r>
            <a:r>
              <a:rPr lang="en-US" dirty="0" smtClean="0"/>
              <a:t> </a:t>
            </a:r>
          </a:p>
          <a:p>
            <a:pPr>
              <a:lnSpc>
                <a:spcPct val="100000"/>
              </a:lnSpc>
            </a:pPr>
            <a:r>
              <a:rPr lang="en-US" dirty="0">
                <a:hlinkClick r:id="rId3"/>
              </a:rPr>
              <a:t>http://www.rxlist.com/nabi-hb-drug/side-effects-</a:t>
            </a:r>
            <a:r>
              <a:rPr lang="en-US" dirty="0" smtClean="0">
                <a:hlinkClick r:id="rId3"/>
              </a:rPr>
              <a:t>interactions.htm</a:t>
            </a:r>
            <a:r>
              <a:rPr lang="en-US" dirty="0" smtClean="0"/>
              <a:t> </a:t>
            </a:r>
          </a:p>
          <a:p>
            <a:pPr>
              <a:lnSpc>
                <a:spcPct val="100000"/>
              </a:lnSpc>
            </a:pPr>
            <a:r>
              <a:rPr lang="en-US" dirty="0">
                <a:hlinkClick r:id="rId4"/>
              </a:rPr>
              <a:t>http://www.drugbank.ca/drugs/</a:t>
            </a:r>
            <a:r>
              <a:rPr lang="en-US" dirty="0" smtClean="0">
                <a:hlinkClick r:id="rId4"/>
              </a:rPr>
              <a:t>DB05276</a:t>
            </a:r>
            <a:r>
              <a:rPr lang="en-US" dirty="0" smtClean="0"/>
              <a:t> </a:t>
            </a:r>
            <a:endParaRPr dirty="0"/>
          </a:p>
        </p:txBody>
      </p:sp>
    </p:spTree>
    <p:extLst>
      <p:ext uri="{BB962C8B-B14F-4D97-AF65-F5344CB8AC3E}">
        <p14:creationId xmlns:p14="http://schemas.microsoft.com/office/powerpoint/2010/main" val="235173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2000" dirty="0">
                <a:solidFill>
                  <a:srgbClr val="2F2B20"/>
                </a:solidFill>
                <a:latin typeface="Times New Roman"/>
              </a:rPr>
              <a:t>Long-term hepatitis B immune globulin (HBIG) has been shown to reduce hepatitis B virus (HBV) reinfection in patients transplanted for hepatitis B. Infection with hepatitis B may lead to hepatocellular carcinoma, a type of liver cancer. Therefore, the hepatitis-B vaccines are cancer-preventing vaccines. According to the Centers for Disease Control and Prevention (CDC), the hepatitis B vaccine was the first anti-cancer vaccine. HBIG is prepared from the plasma of donors who have high antibody levels of the hepatitis B surface antigen. It is extracted from the Cohn fraction II. During the process, viruses are deactivated, and in the final steps, solvents used in the preparation are removed. The preparation is tested for absence of HIV, HCV, herpes virus, and </a:t>
            </a:r>
            <a:r>
              <a:rPr lang="en-US" sz="2000" dirty="0" err="1">
                <a:solidFill>
                  <a:srgbClr val="2F2B20"/>
                </a:solidFill>
                <a:latin typeface="Times New Roman"/>
              </a:rPr>
              <a:t>reovirus</a:t>
            </a:r>
            <a:r>
              <a:rPr lang="en-US" sz="2000" dirty="0">
                <a:solidFill>
                  <a:srgbClr val="2F2B20"/>
                </a:solidFill>
                <a:latin typeface="Times New Roman"/>
              </a:rPr>
              <a:t>. </a:t>
            </a:r>
            <a:endParaRPr sz="2000" dirty="0">
              <a:latin typeface="Times New Roman"/>
              <a:cs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Investigated for use/treatment in hepatitis (viral, B), liver transplant surgery, and pediatric indications. </a:t>
            </a:r>
            <a:endParaRPr lang="en-US" dirty="0" smtClean="0">
              <a:solidFill>
                <a:srgbClr val="2F2B20"/>
              </a:solidFill>
              <a:latin typeface="Times New Roman"/>
            </a:endParaRPr>
          </a:p>
          <a:p>
            <a:pPr>
              <a:lnSpc>
                <a:spcPct val="100000"/>
              </a:lnSpc>
            </a:pP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pPr>
              <a:lnSpc>
                <a:spcPct val="100000"/>
              </a:lnSpc>
            </a:pPr>
            <a:r>
              <a:rPr lang="en-US" sz="2000" dirty="0" smtClean="0">
                <a:solidFill>
                  <a:srgbClr val="000000"/>
                </a:solidFill>
                <a:latin typeface="Times New Roman"/>
                <a:ea typeface="Calibri"/>
                <a:cs typeface="Times New Roman"/>
              </a:rPr>
              <a:t>NA</a:t>
            </a:r>
            <a:endParaRPr sz="2000" dirty="0">
              <a:latin typeface="Times New Roman"/>
              <a:cs typeface="Times New Roman"/>
            </a:endParaRPr>
          </a:p>
        </p:txBody>
      </p:sp>
    </p:spTree>
    <p:extLst>
      <p:ext uri="{BB962C8B-B14F-4D97-AF65-F5344CB8AC3E}">
        <p14:creationId xmlns:p14="http://schemas.microsoft.com/office/powerpoint/2010/main" val="2966101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398212" y="299006"/>
            <a:ext cx="8020080" cy="1973369"/>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pPr>
              <a:lnSpc>
                <a:spcPct val="160000"/>
              </a:lnSpc>
            </a:pPr>
            <a:r>
              <a:rPr lang="en-US" dirty="0">
                <a:solidFill>
                  <a:srgbClr val="2F2B20"/>
                </a:solidFill>
                <a:latin typeface="Times New Roman"/>
              </a:rPr>
              <a:t>In countries with high rates of hepatitis B infection, vaccination of newborns has not only reduced the risk of infection, but has also led to marked reduction in liver cancer. </a:t>
            </a:r>
            <a:endParaRPr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err="1">
                <a:solidFill>
                  <a:srgbClr val="2F2B20"/>
                </a:solidFill>
                <a:latin typeface="Times New Roman"/>
              </a:rPr>
              <a:t>HBsAg</a:t>
            </a:r>
            <a:r>
              <a:rPr lang="en-US" dirty="0">
                <a:solidFill>
                  <a:srgbClr val="2F2B20"/>
                </a:solidFill>
                <a:latin typeface="Times New Roman"/>
              </a:rPr>
              <a:t> </a:t>
            </a:r>
            <a:endParaRPr lang="en-US" dirty="0" smtClean="0">
              <a:solidFill>
                <a:srgbClr val="2F2B20"/>
              </a:solidFill>
              <a:latin typeface="Times New Roman"/>
            </a:endParaRP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smtClean="0">
                <a:solidFill>
                  <a:srgbClr val="2F2B20"/>
                </a:solidFill>
                <a:latin typeface="Times New Roman"/>
              </a:rPr>
              <a:t>NA</a:t>
            </a:r>
            <a:endParaRPr lang="en-US" dirty="0"/>
          </a:p>
        </p:txBody>
      </p:sp>
    </p:spTree>
    <p:extLst>
      <p:ext uri="{BB962C8B-B14F-4D97-AF65-F5344CB8AC3E}">
        <p14:creationId xmlns:p14="http://schemas.microsoft.com/office/powerpoint/2010/main" val="2911960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Hepagam</a:t>
            </a:r>
            <a:r>
              <a:rPr lang="en-US" dirty="0">
                <a:solidFill>
                  <a:srgbClr val="2F2B20"/>
                </a:solidFill>
                <a:latin typeface="Times New Roman"/>
              </a:rPr>
              <a:t> B  </a:t>
            </a:r>
            <a:endParaRPr dirty="0"/>
          </a:p>
          <a:p>
            <a:r>
              <a:rPr lang="en-US" sz="2400" b="1" dirty="0">
                <a:solidFill>
                  <a:srgbClr val="2F2B20"/>
                </a:solidFill>
                <a:latin typeface="Times New Roman"/>
              </a:rPr>
              <a:t>Company : </a:t>
            </a:r>
            <a:r>
              <a:rPr lang="en-US" dirty="0" err="1">
                <a:solidFill>
                  <a:srgbClr val="2F2B20"/>
                </a:solidFill>
                <a:latin typeface="Times New Roman"/>
              </a:rPr>
              <a:t>Cangene</a:t>
            </a:r>
            <a:r>
              <a:rPr lang="en-US" dirty="0">
                <a:solidFill>
                  <a:srgbClr val="2F2B20"/>
                </a:solidFill>
                <a:latin typeface="Times New Roman"/>
              </a:rPr>
              <a:t> Bio </a:t>
            </a:r>
            <a:r>
              <a:rPr lang="en-US" dirty="0" err="1">
                <a:solidFill>
                  <a:srgbClr val="2F2B20"/>
                </a:solidFill>
                <a:latin typeface="Times New Roman"/>
              </a:rPr>
              <a:t>Pharma</a:t>
            </a:r>
            <a:r>
              <a:rPr lang="en-US" dirty="0">
                <a:solidFill>
                  <a:srgbClr val="2F2B20"/>
                </a:solidFill>
                <a:latin typeface="Times New Roman"/>
              </a:rPr>
              <a:t> Inc. </a:t>
            </a:r>
            <a:endParaRPr dirty="0"/>
          </a:p>
          <a:p>
            <a:pPr>
              <a:lnSpc>
                <a:spcPct val="100000"/>
              </a:lnSpc>
            </a:pPr>
            <a:r>
              <a:rPr lang="en-US" sz="2400" b="1" dirty="0">
                <a:solidFill>
                  <a:srgbClr val="2F2B20"/>
                </a:solidFill>
                <a:latin typeface="Times New Roman"/>
              </a:rPr>
              <a:t>Description : </a:t>
            </a:r>
            <a:r>
              <a:rPr lang="en-US" dirty="0" err="1">
                <a:solidFill>
                  <a:srgbClr val="2F2B20"/>
                </a:solidFill>
                <a:latin typeface="Times New Roman"/>
              </a:rPr>
              <a:t>HepaGam</a:t>
            </a:r>
            <a:r>
              <a:rPr lang="en-US" dirty="0">
                <a:solidFill>
                  <a:srgbClr val="2F2B20"/>
                </a:solidFill>
                <a:latin typeface="Times New Roman"/>
              </a:rPr>
              <a:t> B, Hepatitis B Immune Globulin Intravenous (Human), is a solvent/detergent- treated sterile solution of purified gamma globulin containing anti-HBs. It is prepared from plasma donated by healthy, screened donors with high titers of anti-HBs that is purified by an anion- exchange column chromatography manufacturing method9,10. </a:t>
            </a:r>
            <a:r>
              <a:rPr lang="en-US" dirty="0" err="1">
                <a:solidFill>
                  <a:srgbClr val="2F2B20"/>
                </a:solidFill>
                <a:latin typeface="Times New Roman"/>
              </a:rPr>
              <a:t>HepaGam</a:t>
            </a:r>
            <a:r>
              <a:rPr lang="en-US" dirty="0">
                <a:solidFill>
                  <a:srgbClr val="2F2B20"/>
                </a:solidFill>
                <a:latin typeface="Times New Roman"/>
              </a:rPr>
              <a:t> B (hepatitis b immune globulin human) is formulated as a 5% (50 mg/mL) protein solution with 10% maltose and 0.03% </a:t>
            </a:r>
            <a:r>
              <a:rPr lang="en-US" dirty="0" err="1">
                <a:solidFill>
                  <a:srgbClr val="2F2B20"/>
                </a:solidFill>
                <a:latin typeface="Times New Roman"/>
              </a:rPr>
              <a:t>polysorbate</a:t>
            </a:r>
            <a:r>
              <a:rPr lang="en-US" dirty="0">
                <a:solidFill>
                  <a:srgbClr val="2F2B20"/>
                </a:solidFill>
                <a:latin typeface="Times New Roman"/>
              </a:rPr>
              <a:t> 80 at pH 5.6. It is available in 1 mL and 5 mL single dose vials. The product appears as a clear to opalescent liquid. </a:t>
            </a:r>
            <a:endParaRPr lang="en-US" dirty="0" smtClean="0">
              <a:solidFill>
                <a:srgbClr val="2F2B20"/>
              </a:solidFill>
              <a:latin typeface="Times New Roman"/>
            </a:endParaRPr>
          </a:p>
          <a:p>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err="1">
                <a:solidFill>
                  <a:srgbClr val="2F2B20"/>
                </a:solidFill>
                <a:latin typeface="Times New Roman"/>
              </a:rPr>
              <a:t>HepaGam</a:t>
            </a:r>
            <a:r>
              <a:rPr lang="en-US" dirty="0">
                <a:solidFill>
                  <a:srgbClr val="2F2B20"/>
                </a:solidFill>
                <a:latin typeface="Times New Roman"/>
              </a:rPr>
              <a:t> B™, Hepatitis B Immune Globulin Intravenous (Human), is indicated for the prevention of hepatitis B recurrence following liver transplantation, in </a:t>
            </a:r>
            <a:r>
              <a:rPr lang="en-US" dirty="0" err="1">
                <a:solidFill>
                  <a:srgbClr val="2F2B20"/>
                </a:solidFill>
                <a:latin typeface="Times New Roman"/>
              </a:rPr>
              <a:t>HBsAg</a:t>
            </a:r>
            <a:r>
              <a:rPr lang="en-US" dirty="0">
                <a:solidFill>
                  <a:srgbClr val="2F2B20"/>
                </a:solidFill>
                <a:latin typeface="Times New Roman"/>
              </a:rPr>
              <a:t>-positive liver transplant patients. </a:t>
            </a:r>
            <a:r>
              <a:rPr lang="en-US" sz="2400" b="1" dirty="0" smtClean="0">
                <a:solidFill>
                  <a:srgbClr val="2F2B20"/>
                </a:solidFill>
                <a:latin typeface="Times New Roman"/>
              </a:rPr>
              <a:t>Formulation </a:t>
            </a:r>
            <a:r>
              <a:rPr lang="en-US" sz="2400" b="1" dirty="0">
                <a:solidFill>
                  <a:srgbClr val="2F2B20"/>
                </a:solidFill>
                <a:latin typeface="Times New Roman"/>
              </a:rPr>
              <a:t>: </a:t>
            </a:r>
            <a:r>
              <a:rPr lang="mr-IN" dirty="0">
                <a:solidFill>
                  <a:srgbClr val="2F2B20"/>
                </a:solidFill>
                <a:latin typeface="Times New Roman"/>
                <a:cs typeface="Times New Roman"/>
              </a:rPr>
              <a:t>50 mg/</a:t>
            </a:r>
            <a:r>
              <a:rPr lang="mr-IN" dirty="0" smtClean="0">
                <a:solidFill>
                  <a:srgbClr val="2F2B20"/>
                </a:solidFill>
                <a:latin typeface="Times New Roman"/>
                <a:cs typeface="Times New Roman"/>
              </a:rPr>
              <a:t>mL</a:t>
            </a:r>
            <a:r>
              <a:rPr lang="en-US" dirty="0" smtClean="0">
                <a:solidFill>
                  <a:srgbClr val="2F2B20"/>
                </a:solidFill>
                <a:latin typeface="Times New Roman"/>
              </a:rPr>
              <a:t>; </a:t>
            </a:r>
            <a:r>
              <a:rPr lang="mr-IN" dirty="0">
                <a:solidFill>
                  <a:srgbClr val="2F2B20"/>
                </a:solidFill>
                <a:latin typeface="Times New Roman"/>
                <a:cs typeface="Times New Roman"/>
              </a:rPr>
              <a:t>312 [iU]/</a:t>
            </a:r>
            <a:r>
              <a:rPr lang="mr-IN" dirty="0" smtClean="0">
                <a:solidFill>
                  <a:srgbClr val="2F2B20"/>
                </a:solidFill>
                <a:latin typeface="Times New Roman"/>
                <a:cs typeface="Times New Roman"/>
              </a:rPr>
              <a:t>mL</a:t>
            </a:r>
            <a:r>
              <a:rPr lang="en-US" dirty="0" smtClean="0">
                <a:solidFill>
                  <a:srgbClr val="2F2B20"/>
                </a:solidFill>
                <a:latin typeface="Times New Roman"/>
                <a:cs typeface="Times New Roman"/>
              </a:rPr>
              <a:t>; </a:t>
            </a:r>
            <a:r>
              <a:rPr lang="mr-IN" dirty="0">
                <a:latin typeface="Times New Roman"/>
                <a:cs typeface="Times New Roman"/>
              </a:rPr>
              <a:t>220 [iU]/mL</a:t>
            </a:r>
            <a:r>
              <a:rPr lang="mr-IN" dirty="0">
                <a:latin typeface="Times New Roman"/>
                <a:cs typeface="Times New Roman"/>
              </a:rPr>
              <a:t> </a:t>
            </a:r>
            <a:endParaRPr lang="en-US" dirty="0" smtClean="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injection, solution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smtClean="0">
                <a:solidFill>
                  <a:srgbClr val="2F2B20"/>
                </a:solidFill>
                <a:latin typeface="Times New Roman"/>
              </a:rPr>
              <a:t>intramuscular</a:t>
            </a:r>
            <a:endParaRPr dirty="0"/>
          </a:p>
        </p:txBody>
      </p:sp>
    </p:spTree>
    <p:extLst>
      <p:ext uri="{BB962C8B-B14F-4D97-AF65-F5344CB8AC3E}">
        <p14:creationId xmlns:p14="http://schemas.microsoft.com/office/powerpoint/2010/main" val="3259093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400"/>
            <a:ext cx="8156367" cy="6229374"/>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a:solidFill>
                  <a:srgbClr val="2F2B20"/>
                </a:solidFill>
                <a:latin typeface="Times New Roman"/>
              </a:rPr>
              <a:t>Individuals known to have anaphylactic or severe systematic reactions associated with the parenteral administration of human globulin preparations should not receive </a:t>
            </a:r>
            <a:r>
              <a:rPr lang="en-US" dirty="0" err="1">
                <a:solidFill>
                  <a:srgbClr val="2F2B20"/>
                </a:solidFill>
                <a:latin typeface="Times New Roman"/>
              </a:rPr>
              <a:t>HepaGam</a:t>
            </a:r>
            <a:r>
              <a:rPr lang="en-US" dirty="0">
                <a:solidFill>
                  <a:srgbClr val="2F2B20"/>
                </a:solidFill>
                <a:latin typeface="Times New Roman"/>
              </a:rPr>
              <a:t> B (hepatitis b immune globulin (human)) , (Hepatitis B Immune Globulin Intravenous [Human]), or any other human immune globulin. </a:t>
            </a:r>
            <a:r>
              <a:rPr lang="en-US" dirty="0" err="1">
                <a:solidFill>
                  <a:srgbClr val="2F2B20"/>
                </a:solidFill>
                <a:latin typeface="Times New Roman"/>
              </a:rPr>
              <a:t>HepaGam</a:t>
            </a:r>
            <a:r>
              <a:rPr lang="en-US" dirty="0">
                <a:solidFill>
                  <a:srgbClr val="2F2B20"/>
                </a:solidFill>
                <a:latin typeface="Times New Roman"/>
              </a:rPr>
              <a:t> B (hepatitis b immune globulin (human)) contains less than 40 micro-grams/mL of IgA. Individuals who are deficient in IgA may have the potential to develop IgA antibodies and have an </a:t>
            </a:r>
            <a:r>
              <a:rPr lang="en-US" dirty="0" err="1">
                <a:solidFill>
                  <a:srgbClr val="2F2B20"/>
                </a:solidFill>
                <a:latin typeface="Times New Roman"/>
              </a:rPr>
              <a:t>anaphylactoid</a:t>
            </a:r>
            <a:r>
              <a:rPr lang="en-US" dirty="0">
                <a:solidFill>
                  <a:srgbClr val="2F2B20"/>
                </a:solidFill>
                <a:latin typeface="Times New Roman"/>
              </a:rPr>
              <a:t> reaction. The physician must weigh the potential benefit of treatment with </a:t>
            </a:r>
            <a:r>
              <a:rPr lang="en-US" dirty="0" err="1">
                <a:solidFill>
                  <a:srgbClr val="2F2B20"/>
                </a:solidFill>
                <a:latin typeface="Times New Roman"/>
              </a:rPr>
              <a:t>HepaGam</a:t>
            </a:r>
            <a:r>
              <a:rPr lang="en-US" dirty="0">
                <a:solidFill>
                  <a:srgbClr val="2F2B20"/>
                </a:solidFill>
                <a:latin typeface="Times New Roman"/>
              </a:rPr>
              <a:t> B (hepatitis b immune globulin (human)) against the potential for hypersensitivity reactions. For </a:t>
            </a:r>
            <a:r>
              <a:rPr lang="en-US" dirty="0" err="1">
                <a:solidFill>
                  <a:srgbClr val="2F2B20"/>
                </a:solidFill>
                <a:latin typeface="Times New Roman"/>
              </a:rPr>
              <a:t>postexposure</a:t>
            </a:r>
            <a:r>
              <a:rPr lang="en-US" dirty="0">
                <a:solidFill>
                  <a:srgbClr val="2F2B20"/>
                </a:solidFill>
                <a:latin typeface="Times New Roman"/>
              </a:rPr>
              <a:t> prophylaxis indications, </a:t>
            </a:r>
            <a:r>
              <a:rPr lang="en-US" dirty="0" err="1">
                <a:solidFill>
                  <a:srgbClr val="2F2B20"/>
                </a:solidFill>
                <a:latin typeface="Times New Roman"/>
              </a:rPr>
              <a:t>HepaGam</a:t>
            </a:r>
            <a:r>
              <a:rPr lang="en-US" dirty="0">
                <a:solidFill>
                  <a:srgbClr val="2F2B20"/>
                </a:solidFill>
                <a:latin typeface="Times New Roman"/>
              </a:rPr>
              <a:t> B (hepatitis b immune globulin (human)) must be administered intramuscularly only. In patients who have severe thrombocytopenia or any coagulation disorder that would contraindicate intramuscular injections, </a:t>
            </a:r>
            <a:r>
              <a:rPr lang="en-US" dirty="0" err="1">
                <a:solidFill>
                  <a:srgbClr val="2F2B20"/>
                </a:solidFill>
                <a:latin typeface="Times New Roman"/>
              </a:rPr>
              <a:t>HepaGam</a:t>
            </a:r>
            <a:r>
              <a:rPr lang="en-US" dirty="0">
                <a:solidFill>
                  <a:srgbClr val="2F2B20"/>
                </a:solidFill>
                <a:latin typeface="Times New Roman"/>
              </a:rPr>
              <a:t> B (hepatitis b immune globulin (human)) should be given only if the expected benefits outweigh the potential risks. </a:t>
            </a: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The most common expected adverse drug reactions for intravenous immune globulins like </a:t>
            </a:r>
            <a:r>
              <a:rPr lang="en-US" dirty="0" err="1">
                <a:solidFill>
                  <a:srgbClr val="2F2B20"/>
                </a:solidFill>
                <a:latin typeface="Times New Roman"/>
              </a:rPr>
              <a:t>HepaGam</a:t>
            </a:r>
            <a:r>
              <a:rPr lang="en-US" dirty="0">
                <a:solidFill>
                  <a:srgbClr val="2F2B20"/>
                </a:solidFill>
                <a:latin typeface="Times New Roman"/>
              </a:rPr>
              <a:t> B (hepatitis b immune globulin (human)) are chills, fever, headaches, vomiting, allergic reactions, nausea, arthralgia and moderate low back pain. </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smtClean="0">
                <a:solidFill>
                  <a:srgbClr val="2F2B20"/>
                </a:solidFill>
                <a:latin typeface="Times New Roman"/>
              </a:rPr>
              <a:t>NA</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04693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Nabi</a:t>
            </a:r>
            <a:r>
              <a:rPr lang="en-US" dirty="0">
                <a:solidFill>
                  <a:srgbClr val="2F2B20"/>
                </a:solidFill>
                <a:latin typeface="Times New Roman"/>
              </a:rPr>
              <a:t>-HB  </a:t>
            </a:r>
            <a:endParaRPr dirty="0"/>
          </a:p>
          <a:p>
            <a:r>
              <a:rPr lang="en-US" sz="2400" b="1" dirty="0">
                <a:solidFill>
                  <a:srgbClr val="2F2B20"/>
                </a:solidFill>
                <a:latin typeface="Times New Roman"/>
              </a:rPr>
              <a:t>Company : </a:t>
            </a:r>
            <a:r>
              <a:rPr lang="en-US" dirty="0" err="1">
                <a:solidFill>
                  <a:srgbClr val="2F2B20"/>
                </a:solidFill>
                <a:latin typeface="Times New Roman"/>
              </a:rPr>
              <a:t>Biotest</a:t>
            </a:r>
            <a:r>
              <a:rPr lang="en-US" dirty="0">
                <a:solidFill>
                  <a:srgbClr val="2F2B20"/>
                </a:solidFill>
                <a:latin typeface="Times New Roman"/>
              </a:rPr>
              <a:t> Pharmaceuticals Corporation </a:t>
            </a:r>
            <a:endParaRPr dirty="0"/>
          </a:p>
          <a:p>
            <a:pPr>
              <a:lnSpc>
                <a:spcPct val="100000"/>
              </a:lnSpc>
            </a:pPr>
            <a:r>
              <a:rPr lang="en-US" sz="2400" b="1" dirty="0">
                <a:solidFill>
                  <a:srgbClr val="2F2B20"/>
                </a:solidFill>
                <a:latin typeface="Times New Roman"/>
              </a:rPr>
              <a:t>Description : </a:t>
            </a:r>
            <a:r>
              <a:rPr lang="en-US" dirty="0" err="1">
                <a:solidFill>
                  <a:srgbClr val="2F2B20"/>
                </a:solidFill>
                <a:latin typeface="Times New Roman"/>
              </a:rPr>
              <a:t>Nabi</a:t>
            </a:r>
            <a:r>
              <a:rPr lang="en-US" dirty="0">
                <a:solidFill>
                  <a:srgbClr val="2F2B20"/>
                </a:solidFill>
                <a:latin typeface="Times New Roman"/>
              </a:rPr>
              <a:t>-HB (hepatitis b vaccine recombinant) , is a sterile solution of immunoglobulin (5 ± 1% protein) containing antibodies to hepatitis B surface antigen (anti-HBs). It is prepared from plasma donated by individuals with high titers of anti-HBs.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err="1">
                <a:solidFill>
                  <a:srgbClr val="2F2B20"/>
                </a:solidFill>
                <a:latin typeface="Times New Roman"/>
              </a:rPr>
              <a:t>Nabi</a:t>
            </a:r>
            <a:r>
              <a:rPr lang="en-US" dirty="0">
                <a:solidFill>
                  <a:srgbClr val="2F2B20"/>
                </a:solidFill>
                <a:latin typeface="Times New Roman"/>
              </a:rPr>
              <a:t>-HB, Hepatitis B Immune Globulin (Human), is indicated for treatment of acute exposure to blood containing </a:t>
            </a:r>
            <a:r>
              <a:rPr lang="en-US" dirty="0" err="1">
                <a:solidFill>
                  <a:srgbClr val="2F2B20"/>
                </a:solidFill>
                <a:latin typeface="Times New Roman"/>
              </a:rPr>
              <a:t>HBsAg</a:t>
            </a:r>
            <a:r>
              <a:rPr lang="en-US" dirty="0">
                <a:solidFill>
                  <a:srgbClr val="2F2B20"/>
                </a:solidFill>
                <a:latin typeface="Times New Roman"/>
              </a:rPr>
              <a:t>, perinatal exposure of infants born to </a:t>
            </a:r>
            <a:r>
              <a:rPr lang="en-US" dirty="0" err="1">
                <a:solidFill>
                  <a:srgbClr val="2F2B20"/>
                </a:solidFill>
                <a:latin typeface="Times New Roman"/>
              </a:rPr>
              <a:t>HBsAg</a:t>
            </a:r>
            <a:r>
              <a:rPr lang="en-US" dirty="0">
                <a:solidFill>
                  <a:srgbClr val="2F2B20"/>
                </a:solidFill>
                <a:latin typeface="Times New Roman"/>
              </a:rPr>
              <a:t>-positive mothers, sexual exposure to </a:t>
            </a:r>
            <a:r>
              <a:rPr lang="en-US" dirty="0" err="1">
                <a:solidFill>
                  <a:srgbClr val="2F2B20"/>
                </a:solidFill>
                <a:latin typeface="Times New Roman"/>
              </a:rPr>
              <a:t>HBsAg</a:t>
            </a:r>
            <a:r>
              <a:rPr lang="en-US" dirty="0">
                <a:solidFill>
                  <a:srgbClr val="2F2B20"/>
                </a:solidFill>
                <a:latin typeface="Times New Roman"/>
              </a:rPr>
              <a:t>-positive persons and household exposure to persons with acute HBV infection in the following settings: Acute Exposure to Blood Containing </a:t>
            </a:r>
            <a:r>
              <a:rPr lang="en-US" dirty="0" err="1">
                <a:solidFill>
                  <a:srgbClr val="2F2B20"/>
                </a:solidFill>
                <a:latin typeface="Times New Roman"/>
              </a:rPr>
              <a:t>HBsAg</a:t>
            </a:r>
            <a:r>
              <a:rPr lang="en-US" dirty="0">
                <a:solidFill>
                  <a:srgbClr val="2F2B20"/>
                </a:solidFill>
                <a:latin typeface="Times New Roman"/>
              </a:rPr>
              <a:t>; Perinatal Exposure of Infants Born to </a:t>
            </a:r>
            <a:r>
              <a:rPr lang="en-US" dirty="0" err="1">
                <a:solidFill>
                  <a:srgbClr val="2F2B20"/>
                </a:solidFill>
                <a:latin typeface="Times New Roman"/>
              </a:rPr>
              <a:t>HBsAg</a:t>
            </a:r>
            <a:r>
              <a:rPr lang="en-US" dirty="0">
                <a:solidFill>
                  <a:srgbClr val="2F2B20"/>
                </a:solidFill>
                <a:latin typeface="Times New Roman"/>
              </a:rPr>
              <a:t>-positive Mothers; Sexual Exposure to </a:t>
            </a:r>
            <a:r>
              <a:rPr lang="en-US" dirty="0" err="1">
                <a:solidFill>
                  <a:srgbClr val="2F2B20"/>
                </a:solidFill>
                <a:latin typeface="Times New Roman"/>
              </a:rPr>
              <a:t>HBsAg</a:t>
            </a:r>
            <a:r>
              <a:rPr lang="en-US" dirty="0">
                <a:solidFill>
                  <a:srgbClr val="2F2B20"/>
                </a:solidFill>
                <a:latin typeface="Times New Roman"/>
              </a:rPr>
              <a:t>-positive Persons; Household Exposure to Persons with Acute HBV Infection.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Formulation </a:t>
            </a:r>
            <a:r>
              <a:rPr lang="en-US" sz="2400" b="1" dirty="0">
                <a:solidFill>
                  <a:srgbClr val="2F2B20"/>
                </a:solidFill>
                <a:latin typeface="Times New Roman"/>
              </a:rPr>
              <a:t>: </a:t>
            </a:r>
            <a:r>
              <a:rPr lang="mr-IN" dirty="0">
                <a:solidFill>
                  <a:srgbClr val="2F2B20"/>
                </a:solidFill>
                <a:latin typeface="Times New Roman"/>
                <a:cs typeface="Times New Roman"/>
              </a:rPr>
              <a:t>1560 [iU]/</a:t>
            </a:r>
            <a:r>
              <a:rPr lang="mr-IN" dirty="0" smtClean="0">
                <a:solidFill>
                  <a:srgbClr val="2F2B20"/>
                </a:solidFill>
                <a:latin typeface="Times New Roman"/>
                <a:cs typeface="Times New Roman"/>
              </a:rPr>
              <a:t>5mL</a:t>
            </a:r>
            <a:r>
              <a:rPr lang="en-US" dirty="0" smtClean="0">
                <a:solidFill>
                  <a:srgbClr val="2F2B20"/>
                </a:solidFill>
                <a:latin typeface="Times New Roman"/>
                <a:cs typeface="Times New Roman"/>
              </a:rPr>
              <a:t>; </a:t>
            </a:r>
            <a:r>
              <a:rPr lang="mr-IN" dirty="0">
                <a:latin typeface="Times New Roman"/>
                <a:cs typeface="Times New Roman"/>
              </a:rPr>
              <a:t>312 [iU]/mL</a:t>
            </a:r>
            <a:r>
              <a:rPr lang="mr-IN" dirty="0">
                <a:latin typeface="Times New Roman"/>
                <a:cs typeface="Times New Roman"/>
              </a:rPr>
              <a:t> </a:t>
            </a:r>
            <a:r>
              <a:rPr lang="mr-IN" dirty="0" smtClean="0">
                <a:solidFill>
                  <a:srgbClr val="2F2B20"/>
                </a:solidFill>
                <a:latin typeface="Times New Roman"/>
                <a:cs typeface="Times New Roman"/>
              </a:rPr>
              <a:t> </a:t>
            </a:r>
            <a:endParaRPr lang="en-US" dirty="0" smtClean="0">
              <a:solidFill>
                <a:srgbClr val="2F2B20"/>
              </a:solidFill>
              <a:latin typeface="Times New Roman"/>
              <a:cs typeface="Times New Roman"/>
            </a:endParaRPr>
          </a:p>
          <a:p>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Injection </a:t>
            </a:r>
            <a:endParaRPr dirty="0"/>
          </a:p>
          <a:p>
            <a:pPr>
              <a:lnSpc>
                <a:spcPct val="100000"/>
              </a:lnSpc>
            </a:pPr>
            <a:r>
              <a:rPr lang="en-US" sz="2400" b="1" dirty="0">
                <a:solidFill>
                  <a:srgbClr val="2F2B20"/>
                </a:solidFill>
                <a:latin typeface="Times New Roman"/>
              </a:rPr>
              <a:t>Route of administration : </a:t>
            </a:r>
            <a:r>
              <a:rPr lang="en-US" dirty="0" smtClean="0">
                <a:solidFill>
                  <a:srgbClr val="2F2B20"/>
                </a:solidFill>
                <a:latin typeface="Times New Roman"/>
              </a:rPr>
              <a:t>intramuscular</a:t>
            </a:r>
            <a:endParaRPr dirty="0"/>
          </a:p>
        </p:txBody>
      </p:sp>
    </p:spTree>
    <p:extLst>
      <p:ext uri="{BB962C8B-B14F-4D97-AF65-F5344CB8AC3E}">
        <p14:creationId xmlns:p14="http://schemas.microsoft.com/office/powerpoint/2010/main" val="597861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161993"/>
            <a:ext cx="8156367" cy="6229374"/>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err="1">
                <a:solidFill>
                  <a:srgbClr val="2F2B20"/>
                </a:solidFill>
                <a:latin typeface="Times New Roman"/>
              </a:rPr>
              <a:t>ndividuals</a:t>
            </a:r>
            <a:r>
              <a:rPr lang="en-US" dirty="0">
                <a:solidFill>
                  <a:srgbClr val="2F2B20"/>
                </a:solidFill>
                <a:latin typeface="Times New Roman"/>
              </a:rPr>
              <a:t> known to have had an anaphylactic or severe systemic reaction to human globulin should not receive </a:t>
            </a:r>
            <a:r>
              <a:rPr lang="en-US" dirty="0" err="1">
                <a:solidFill>
                  <a:srgbClr val="2F2B20"/>
                </a:solidFill>
                <a:latin typeface="Times New Roman"/>
              </a:rPr>
              <a:t>Nabi</a:t>
            </a:r>
            <a:r>
              <a:rPr lang="en-US" dirty="0">
                <a:solidFill>
                  <a:srgbClr val="2F2B20"/>
                </a:solidFill>
                <a:latin typeface="Times New Roman"/>
              </a:rPr>
              <a:t>-HB, Hepatitis B Immune Globulin (Human), or any other human immune globulin. </a:t>
            </a:r>
            <a:r>
              <a:rPr lang="en-US" dirty="0" err="1">
                <a:solidFill>
                  <a:srgbClr val="2F2B20"/>
                </a:solidFill>
                <a:latin typeface="Times New Roman"/>
              </a:rPr>
              <a:t>Nabi</a:t>
            </a:r>
            <a:r>
              <a:rPr lang="en-US" dirty="0">
                <a:solidFill>
                  <a:srgbClr val="2F2B20"/>
                </a:solidFill>
                <a:latin typeface="Times New Roman"/>
              </a:rPr>
              <a:t>-HB (hepatitis b vaccine recombinant) contains less than 100 micrograms per mL IgA. Individuals who are deficient in IgA may have the potential to develop IgA antibodies and have an </a:t>
            </a:r>
            <a:r>
              <a:rPr lang="en-US" dirty="0" err="1">
                <a:solidFill>
                  <a:srgbClr val="2F2B20"/>
                </a:solidFill>
                <a:latin typeface="Times New Roman"/>
              </a:rPr>
              <a:t>anaphylac-toid</a:t>
            </a:r>
            <a:r>
              <a:rPr lang="en-US" dirty="0">
                <a:solidFill>
                  <a:srgbClr val="2F2B20"/>
                </a:solidFill>
                <a:latin typeface="Times New Roman"/>
              </a:rPr>
              <a:t> reaction. The physician must weigh the potential benefit of treatment with </a:t>
            </a:r>
            <a:r>
              <a:rPr lang="en-US" dirty="0" err="1">
                <a:solidFill>
                  <a:srgbClr val="2F2B20"/>
                </a:solidFill>
                <a:latin typeface="Times New Roman"/>
              </a:rPr>
              <a:t>Nabi</a:t>
            </a:r>
            <a:r>
              <a:rPr lang="en-US" dirty="0">
                <a:solidFill>
                  <a:srgbClr val="2F2B20"/>
                </a:solidFill>
                <a:latin typeface="Times New Roman"/>
              </a:rPr>
              <a:t>-HB (hepatitis b vaccine recombinant) against the potential for hypersensitivity reactions </a:t>
            </a: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The number of patients with reactions related to the administration of </a:t>
            </a:r>
            <a:r>
              <a:rPr lang="en-US" dirty="0" err="1">
                <a:solidFill>
                  <a:srgbClr val="2F2B20"/>
                </a:solidFill>
                <a:latin typeface="Times New Roman"/>
              </a:rPr>
              <a:t>Nabi</a:t>
            </a:r>
            <a:r>
              <a:rPr lang="en-US" dirty="0">
                <a:solidFill>
                  <a:srgbClr val="2F2B20"/>
                </a:solidFill>
                <a:latin typeface="Times New Roman"/>
              </a:rPr>
              <a:t>-HB (hepatitis b vaccine recombinant) included local reactions such as erythema 6 (12%) and ache 2 (4%) at the injection site, as well as systemic reactions such as headache 7 (14%), </a:t>
            </a:r>
            <a:r>
              <a:rPr lang="en-US" dirty="0" err="1">
                <a:solidFill>
                  <a:srgbClr val="2F2B20"/>
                </a:solidFill>
                <a:latin typeface="Times New Roman"/>
              </a:rPr>
              <a:t>myal-gia</a:t>
            </a:r>
            <a:r>
              <a:rPr lang="en-US" dirty="0">
                <a:solidFill>
                  <a:srgbClr val="2F2B20"/>
                </a:solidFill>
                <a:latin typeface="Times New Roman"/>
              </a:rPr>
              <a:t> 5 (10%), malaise 3 (6%), nausea 2 (4%), and vomiting 1 (2%). The majority (92%) of reactions were reported as mild. The following adverse events were reported in the </a:t>
            </a:r>
            <a:r>
              <a:rPr lang="en-US" dirty="0" err="1">
                <a:solidFill>
                  <a:srgbClr val="2F2B20"/>
                </a:solidFill>
                <a:latin typeface="Times New Roman"/>
              </a:rPr>
              <a:t>phar-macokinetics</a:t>
            </a:r>
            <a:r>
              <a:rPr lang="en-US" dirty="0">
                <a:solidFill>
                  <a:srgbClr val="2F2B20"/>
                </a:solidFill>
                <a:latin typeface="Times New Roman"/>
              </a:rPr>
              <a:t> trials and were considered probably related to </a:t>
            </a:r>
            <a:r>
              <a:rPr lang="en-US" dirty="0" err="1">
                <a:solidFill>
                  <a:srgbClr val="2F2B20"/>
                </a:solidFill>
                <a:latin typeface="Times New Roman"/>
              </a:rPr>
              <a:t>Nabi</a:t>
            </a:r>
            <a:r>
              <a:rPr lang="en-US" dirty="0">
                <a:solidFill>
                  <a:srgbClr val="2F2B20"/>
                </a:solidFill>
                <a:latin typeface="Times New Roman"/>
              </a:rPr>
              <a:t>-HB (hepatitis b vaccine recombinant) : elevated alkaline </a:t>
            </a:r>
            <a:r>
              <a:rPr lang="en-US" dirty="0" err="1">
                <a:solidFill>
                  <a:srgbClr val="2F2B20"/>
                </a:solidFill>
                <a:latin typeface="Times New Roman"/>
              </a:rPr>
              <a:t>phos-phatase</a:t>
            </a:r>
            <a:r>
              <a:rPr lang="en-US" dirty="0">
                <a:solidFill>
                  <a:srgbClr val="2F2B20"/>
                </a:solidFill>
                <a:latin typeface="Times New Roman"/>
              </a:rPr>
              <a:t> 2 (4%), ecchymosis 1 (2%), joint stiffness 1 (2%), elevated AST 1 (2%), decreased WBC 1 (2%), and elevated </a:t>
            </a:r>
            <a:r>
              <a:rPr lang="en-US" dirty="0" err="1">
                <a:solidFill>
                  <a:srgbClr val="2F2B20"/>
                </a:solidFill>
                <a:latin typeface="Times New Roman"/>
              </a:rPr>
              <a:t>creatinine</a:t>
            </a:r>
            <a:r>
              <a:rPr lang="en-US" dirty="0">
                <a:solidFill>
                  <a:srgbClr val="2F2B20"/>
                </a:solidFill>
                <a:latin typeface="Times New Roman"/>
              </a:rPr>
              <a:t> 1 (2%). All adverse events were mild in intensity. There were no serious adverse events. No anaphylactic reactions with </a:t>
            </a:r>
            <a:r>
              <a:rPr lang="en-US" dirty="0" err="1">
                <a:solidFill>
                  <a:srgbClr val="2F2B20"/>
                </a:solidFill>
                <a:latin typeface="Times New Roman"/>
              </a:rPr>
              <a:t>Nabi</a:t>
            </a:r>
            <a:r>
              <a:rPr lang="en-US" dirty="0">
                <a:solidFill>
                  <a:srgbClr val="2F2B20"/>
                </a:solidFill>
                <a:latin typeface="Times New Roman"/>
              </a:rPr>
              <a:t>-HB (hepatitis b vaccine recombinant) have been reported. However, these reactions, although rare, have been reported following the injection of human immune globulins </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smtClean="0">
                <a:solidFill>
                  <a:srgbClr val="2F2B20"/>
                </a:solidFill>
                <a:latin typeface="Times New Roman"/>
              </a:rPr>
              <a:t>NA</a:t>
            </a:r>
            <a:endParaRPr dirty="0"/>
          </a:p>
        </p:txBody>
      </p:sp>
    </p:spTree>
    <p:extLst>
      <p:ext uri="{BB962C8B-B14F-4D97-AF65-F5344CB8AC3E}">
        <p14:creationId xmlns:p14="http://schemas.microsoft.com/office/powerpoint/2010/main" val="366407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305</TotalTime>
  <Words>630</Words>
  <Application>Microsoft Macintosh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BIC</cp:lastModifiedBy>
  <cp:revision>24</cp:revision>
  <dcterms:created xsi:type="dcterms:W3CDTF">2016-09-19T09:29:28Z</dcterms:created>
  <dcterms:modified xsi:type="dcterms:W3CDTF">2016-11-17T09:00:49Z</dcterms:modified>
</cp:coreProperties>
</file>